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94" r:id="rId2"/>
    <p:sldId id="256" r:id="rId3"/>
    <p:sldId id="291" r:id="rId4"/>
    <p:sldId id="290" r:id="rId5"/>
    <p:sldId id="292" r:id="rId6"/>
    <p:sldId id="272" r:id="rId7"/>
    <p:sldId id="273" r:id="rId8"/>
    <p:sldId id="288" r:id="rId9"/>
    <p:sldId id="289" r:id="rId10"/>
    <p:sldId id="286" r:id="rId11"/>
    <p:sldId id="277" r:id="rId12"/>
    <p:sldId id="285" r:id="rId13"/>
    <p:sldId id="295" r:id="rId14"/>
    <p:sldId id="278" r:id="rId15"/>
    <p:sldId id="279" r:id="rId16"/>
    <p:sldId id="281" r:id="rId17"/>
    <p:sldId id="282" r:id="rId18"/>
    <p:sldId id="284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6A186D73-A32D-5745-8821-C79989BAC223}">
          <p14:sldIdLst>
            <p14:sldId id="294"/>
            <p14:sldId id="256"/>
            <p14:sldId id="291"/>
            <p14:sldId id="290"/>
          </p14:sldIdLst>
        </p14:section>
        <p14:section name="längste Route" id="{9F296015-182F-2646-A01B-93E7127D675B}">
          <p14:sldIdLst>
            <p14:sldId id="292"/>
            <p14:sldId id="272"/>
            <p14:sldId id="273"/>
            <p14:sldId id="288"/>
            <p14:sldId id="289"/>
            <p14:sldId id="286"/>
            <p14:sldId id="277"/>
            <p14:sldId id="285"/>
          </p14:sldIdLst>
        </p14:section>
        <p14:section name="lange Route: Funktionen" id="{9C757BD5-9581-0840-AC0B-E8F0F2AFADAE}">
          <p14:sldIdLst>
            <p14:sldId id="295"/>
            <p14:sldId id="278"/>
            <p14:sldId id="279"/>
            <p14:sldId id="281"/>
            <p14:sldId id="282"/>
            <p14:sldId id="284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1" autoAdjust="0"/>
  </p:normalViewPr>
  <p:slideViewPr>
    <p:cSldViewPr snapToGrid="0" snapToObjects="1">
      <p:cViewPr>
        <p:scale>
          <a:sx n="135" d="100"/>
          <a:sy n="135" d="100"/>
        </p:scale>
        <p:origin x="-99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2" d="100"/>
          <a:sy n="102" d="100"/>
        </p:scale>
        <p:origin x="-315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Aspekt-Routen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E781F-E1B1-074F-A5E9-00C6F5C45CFA}" type="datetime1">
              <a:rPr lang="de-DE" smtClean="0"/>
              <a:t>2012.10.2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4DA80-A70D-0C44-A916-CD9C3FD8E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01945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Aspekt-Routen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C2581-9798-1141-90C0-218919F58AA5}" type="datetime1">
              <a:rPr lang="de-DE" smtClean="0"/>
              <a:t>2012.10.2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C750E-A82A-ED40-8009-C5FC4803F3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535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Aspekt-Routen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C750E-A82A-ED40-8009-C5FC4803F3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75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A6FD-BD0C-9749-8CF8-65F6D3AA4550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D636-7B56-C641-9C76-6385F254AAC7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D36A-9F77-E641-BEE0-AD9182ADDBA3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BD05-9E11-D840-82A6-A089E642EFD1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E2FE-837B-3149-A011-2109EDF5CEF3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04DD-31EF-8946-A0B8-932944ADE0D7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F242-3541-C04D-8923-0C4E9CAEFD35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5AA3-8D37-0946-8F42-799003A87CD6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FA3D-90EC-7E40-920C-5FD8932596F5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5A20-A3EC-7243-85F8-BDAA4D7BD6BF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660E-154E-CA44-BB11-9E533F890366}" type="datetime2">
              <a:rPr lang="de-DE" smtClean="0"/>
              <a:t>Dienstag, 2. Oktober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083BCD-C656-D64A-AC36-65B2F419B90C}" type="datetime2">
              <a:rPr lang="de-DE" smtClean="0"/>
              <a:t>Dienstag, 2. Oktober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yoJRTeEd2rrP5nQHMTdHPitzEhD8rbe20oeafSJxsKM/edit" TargetMode="External"/><Relationship Id="rId4" Type="http://schemas.openxmlformats.org/officeDocument/2006/relationships/hyperlink" Target="http://www.subdomain.verb.slav-verb.org/17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bdomain.verb.slav-verb.org/17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yoJRTeEd2rrP5nQHMTdHPitzEhD8rbe20oeafSJxsKM/edi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yoJRTeEd2rrP5nQHMTdHPitzEhD8rbe20oeafSJxsKM/edi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yoJRTeEd2rrP5nQHMTdHPitzEhD8rbe20oeafSJxsKM/edi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bdomain.verb.slav-verb.org/17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yoJRTeEd2rrP5nQHMTdHPitzEhD8rbe20oeafSJxsKM/edit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yoJRTeEd2rrP5nQHMTdHPitzEhD8rbe20oeafSJxsKM/edit" TargetMode="External"/><Relationship Id="rId3" Type="http://schemas.openxmlformats.org/officeDocument/2006/relationships/hyperlink" Target="http://www.subdomain.verb.slav-verb.org/17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bdomain.verb.slav-verb.org/17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bdomain.verb.slav-verb.org/17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bdomain.verb.slav-verb.org/17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dirty="0"/>
              <a:t>Rekonstruktion der </a:t>
            </a:r>
            <a:r>
              <a:rPr lang="de-DE" sz="2400" dirty="0" smtClean="0"/>
              <a:t>Funktionen</a:t>
            </a:r>
            <a:br>
              <a:rPr lang="de-DE" sz="2400" dirty="0" smtClean="0"/>
            </a:br>
            <a:r>
              <a:rPr lang="de-DE" sz="2400" dirty="0" smtClean="0"/>
              <a:t>Erläuterung zur Inzidenz: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Zur Inzidenz u.a.: </a:t>
            </a:r>
            <a:r>
              <a:rPr lang="de-DE" dirty="0">
                <a:hlinkClick r:id="rId3"/>
              </a:rPr>
              <a:t>Aspekttheorie</a:t>
            </a:r>
            <a:r>
              <a:rPr lang="de-DE" dirty="0"/>
              <a:t> 4.3. und </a:t>
            </a:r>
            <a:r>
              <a:rPr lang="de-DE" dirty="0">
                <a:hlinkClick r:id="rId4"/>
              </a:rPr>
              <a:t>Lehmann</a:t>
            </a:r>
            <a:r>
              <a:rPr lang="de-DE" dirty="0"/>
              <a:t> 2011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Inzidenz = episodischer Hintergrund (</a:t>
            </a:r>
            <a:r>
              <a:rPr lang="de-DE" dirty="0" err="1" smtClean="0"/>
              <a:t>ipf</a:t>
            </a:r>
            <a:r>
              <a:rPr lang="de-DE" dirty="0" smtClean="0"/>
              <a:t>.) – Eintritt einer neuen Handlung (</a:t>
            </a:r>
            <a:r>
              <a:rPr lang="de-DE" dirty="0" err="1" smtClean="0"/>
              <a:t>pf.</a:t>
            </a:r>
            <a:r>
              <a:rPr lang="de-DE" dirty="0" smtClean="0"/>
              <a:t>); </a:t>
            </a:r>
          </a:p>
          <a:p>
            <a:r>
              <a:rPr lang="de-DE" dirty="0" smtClean="0"/>
              <a:t>Hier neue Termini: Inzidenz = Fond – Inzident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4000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dirty="0" smtClean="0"/>
              <a:t>Aspekt-Routen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 cmpd="sng">
            <a:solidFill>
              <a:srgbClr val="93A299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Die längste Route vom lexikalischen Stamm zur Redepassage</a:t>
            </a:r>
            <a:endParaRPr lang="ru-RU" dirty="0" smtClean="0"/>
          </a:p>
          <a:p>
            <a:pPr marL="0" indent="0">
              <a:buNone/>
            </a:pPr>
            <a:r>
              <a:rPr lang="de-DE" sz="2800" dirty="0" smtClean="0">
                <a:solidFill>
                  <a:srgbClr val="800000"/>
                </a:solidFill>
              </a:rPr>
              <a:t>•		</a:t>
            </a:r>
            <a:r>
              <a:rPr lang="de-DE" sz="2800" dirty="0" err="1" smtClean="0">
                <a:solidFill>
                  <a:srgbClr val="800000"/>
                </a:solidFill>
              </a:rPr>
              <a:t>lexik</a:t>
            </a:r>
            <a:r>
              <a:rPr lang="de-DE" sz="2800" dirty="0" smtClean="0">
                <a:solidFill>
                  <a:srgbClr val="800000"/>
                </a:solidFill>
              </a:rPr>
              <a:t>. Stamm 1</a:t>
            </a:r>
            <a:r>
              <a:rPr lang="ru-RU" sz="2800" dirty="0" smtClean="0">
                <a:solidFill>
                  <a:srgbClr val="800000"/>
                </a:solidFill>
              </a:rPr>
              <a:t>, </a:t>
            </a:r>
            <a:r>
              <a:rPr lang="de-DE" sz="2800" i="1" dirty="0" err="1" smtClean="0">
                <a:solidFill>
                  <a:srgbClr val="800000"/>
                </a:solidFill>
              </a:rPr>
              <a:t>stroi</a:t>
            </a:r>
            <a:r>
              <a:rPr lang="ru-RU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800000"/>
                </a:solidFill>
              </a:rPr>
              <a:t>•		</a:t>
            </a:r>
            <a:r>
              <a:rPr lang="de-DE" sz="2800" dirty="0" err="1" smtClean="0">
                <a:solidFill>
                  <a:srgbClr val="800000"/>
                </a:solidFill>
              </a:rPr>
              <a:t>lexik</a:t>
            </a:r>
            <a:r>
              <a:rPr lang="de-DE" sz="2800" dirty="0" smtClean="0">
                <a:solidFill>
                  <a:srgbClr val="800000"/>
                </a:solidFill>
              </a:rPr>
              <a:t>. Stamm 2, </a:t>
            </a:r>
            <a:r>
              <a:rPr lang="ru-RU" sz="2800" i="1" dirty="0" err="1" smtClean="0">
                <a:solidFill>
                  <a:srgbClr val="800000"/>
                </a:solidFill>
              </a:rPr>
              <a:t>перестрои</a:t>
            </a:r>
            <a:r>
              <a:rPr lang="de-DE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FF6600"/>
                </a:solidFill>
              </a:rPr>
              <a:t>•</a:t>
            </a:r>
            <a:r>
              <a:rPr lang="de-DE" sz="2800" dirty="0">
                <a:solidFill>
                  <a:srgbClr val="FF6600"/>
                </a:solidFill>
              </a:rPr>
              <a:t>	</a:t>
            </a:r>
            <a:r>
              <a:rPr lang="de-DE" sz="2800" dirty="0" smtClean="0">
                <a:solidFill>
                  <a:srgbClr val="FF6600"/>
                </a:solidFill>
              </a:rPr>
              <a:t>	</a:t>
            </a:r>
            <a:r>
              <a:rPr lang="pl-PL" sz="2800" dirty="0" err="1" smtClean="0">
                <a:solidFill>
                  <a:srgbClr val="FF6600"/>
                </a:solidFill>
              </a:rPr>
              <a:t>grammat</a:t>
            </a:r>
            <a:r>
              <a:rPr lang="pl-PL" sz="2800" dirty="0" smtClean="0">
                <a:solidFill>
                  <a:srgbClr val="FF6600"/>
                </a:solidFill>
              </a:rPr>
              <a:t>. Stamm (</a:t>
            </a:r>
            <a:r>
              <a:rPr lang="pl-PL" sz="2800" dirty="0" err="1" smtClean="0">
                <a:solidFill>
                  <a:srgbClr val="FF6600"/>
                </a:solidFill>
              </a:rPr>
              <a:t>ipf</a:t>
            </a:r>
            <a:r>
              <a:rPr lang="pl-PL" sz="2800" dirty="0" smtClean="0">
                <a:solidFill>
                  <a:srgbClr val="FF6600"/>
                </a:solidFill>
              </a:rPr>
              <a:t>.)</a:t>
            </a:r>
            <a:r>
              <a:rPr lang="ru-RU" sz="2800" dirty="0" smtClean="0">
                <a:solidFill>
                  <a:srgbClr val="FF6600"/>
                </a:solidFill>
              </a:rPr>
              <a:t>, </a:t>
            </a:r>
            <a:r>
              <a:rPr lang="ru-RU" sz="2800" i="1" dirty="0" err="1" smtClean="0">
                <a:solidFill>
                  <a:srgbClr val="FF6600"/>
                </a:solidFill>
              </a:rPr>
              <a:t>перестраива</a:t>
            </a:r>
            <a:r>
              <a:rPr lang="de-DE" sz="2800" i="1" dirty="0" smtClean="0">
                <a:solidFill>
                  <a:srgbClr val="FF6600"/>
                </a:solidFill>
              </a:rPr>
              <a:t>-</a:t>
            </a:r>
            <a:endParaRPr lang="ru-RU" sz="2800" i="1" dirty="0" smtClean="0">
              <a:solidFill>
                <a:srgbClr val="FF66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FF6600"/>
                </a:solidFill>
              </a:rPr>
              <a:t>•</a:t>
            </a:r>
            <a:r>
              <a:rPr lang="ru-RU" sz="2800" dirty="0" smtClean="0">
                <a:solidFill>
                  <a:srgbClr val="FF6600"/>
                </a:solidFill>
              </a:rPr>
              <a:t>		</a:t>
            </a:r>
            <a:r>
              <a:rPr lang="de-DE" sz="2800" dirty="0" smtClean="0">
                <a:solidFill>
                  <a:srgbClr val="FF6600"/>
                </a:solidFill>
              </a:rPr>
              <a:t>Wortform,</a:t>
            </a:r>
            <a:r>
              <a:rPr lang="ru-RU" sz="2800" dirty="0" smtClean="0">
                <a:solidFill>
                  <a:srgbClr val="FF6600"/>
                </a:solidFill>
              </a:rPr>
              <a:t> </a:t>
            </a:r>
            <a:r>
              <a:rPr lang="ru-RU" sz="2800" i="1" dirty="0" smtClean="0">
                <a:solidFill>
                  <a:srgbClr val="FF6600"/>
                </a:solidFill>
              </a:rPr>
              <a:t>перестраивали </a:t>
            </a: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008000"/>
                </a:solidFill>
              </a:rPr>
              <a:t>•		Satz,</a:t>
            </a:r>
            <a:r>
              <a:rPr lang="ru-RU" sz="2800" dirty="0" smtClean="0">
                <a:solidFill>
                  <a:srgbClr val="008000"/>
                </a:solidFill>
              </a:rPr>
              <a:t> </a:t>
            </a:r>
            <a:r>
              <a:rPr lang="ru-RU" sz="2800" i="1" dirty="0">
                <a:solidFill>
                  <a:srgbClr val="008000"/>
                </a:solidFill>
              </a:rPr>
              <a:t>и</a:t>
            </a:r>
            <a:r>
              <a:rPr lang="ru-RU" sz="2800" i="1" dirty="0" smtClean="0">
                <a:solidFill>
                  <a:srgbClr val="008000"/>
                </a:solidFill>
              </a:rPr>
              <a:t> только когда они</a:t>
            </a:r>
            <a:r>
              <a:rPr lang="de-DE" sz="2800" i="1" dirty="0" smtClean="0">
                <a:solidFill>
                  <a:srgbClr val="008000"/>
                </a:solidFill>
              </a:rPr>
              <a:t> </a:t>
            </a:r>
            <a:r>
              <a:rPr lang="ru-RU" sz="2800" i="1" dirty="0" smtClean="0">
                <a:solidFill>
                  <a:srgbClr val="008000"/>
                </a:solidFill>
              </a:rPr>
              <a:t>					перестраивали </a:t>
            </a:r>
            <a:r>
              <a:rPr lang="ru-RU" sz="2800" i="1" dirty="0" err="1" smtClean="0">
                <a:solidFill>
                  <a:srgbClr val="008000"/>
                </a:solidFill>
              </a:rPr>
              <a:t>тюрму</a:t>
            </a:r>
            <a:endParaRPr lang="de-DE" sz="2800" dirty="0" smtClean="0">
              <a:solidFill>
                <a:srgbClr val="008000"/>
              </a:solidFill>
            </a:endParaRPr>
          </a:p>
          <a:p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 flipH="1">
            <a:off x="1155937" y="3236148"/>
            <a:ext cx="18814" cy="1514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630296" y="2699926"/>
            <a:ext cx="544455" cy="460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45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dirty="0" smtClean="0">
                <a:solidFill>
                  <a:srgbClr val="292934"/>
                </a:solidFill>
              </a:rPr>
              <a:t>Aspekt-Routen</a:t>
            </a:r>
            <a:endParaRPr lang="de-DE" sz="2400" dirty="0">
              <a:solidFill>
                <a:srgbClr val="292934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 cmpd="sng">
            <a:solidFill>
              <a:srgbClr val="93A299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Die längste Route vom lexikalischen Stamm zur Redepassage</a:t>
            </a:r>
            <a:endParaRPr lang="ru-RU" dirty="0" smtClean="0"/>
          </a:p>
          <a:p>
            <a:pPr marL="0" indent="0">
              <a:buNone/>
            </a:pPr>
            <a:r>
              <a:rPr lang="de-DE" sz="2800" dirty="0" smtClean="0">
                <a:solidFill>
                  <a:srgbClr val="800000"/>
                </a:solidFill>
              </a:rPr>
              <a:t>•		</a:t>
            </a:r>
            <a:r>
              <a:rPr lang="de-DE" sz="2800" dirty="0" err="1" smtClean="0">
                <a:solidFill>
                  <a:srgbClr val="800000"/>
                </a:solidFill>
              </a:rPr>
              <a:t>lexik</a:t>
            </a:r>
            <a:r>
              <a:rPr lang="de-DE" sz="2800" dirty="0" smtClean="0">
                <a:solidFill>
                  <a:srgbClr val="800000"/>
                </a:solidFill>
              </a:rPr>
              <a:t>. Stamm 1</a:t>
            </a:r>
            <a:r>
              <a:rPr lang="ru-RU" sz="2800" dirty="0" smtClean="0">
                <a:solidFill>
                  <a:srgbClr val="800000"/>
                </a:solidFill>
              </a:rPr>
              <a:t>, </a:t>
            </a:r>
            <a:r>
              <a:rPr lang="de-DE" sz="2800" i="1" dirty="0" err="1" smtClean="0">
                <a:solidFill>
                  <a:srgbClr val="800000"/>
                </a:solidFill>
              </a:rPr>
              <a:t>stroi</a:t>
            </a:r>
            <a:r>
              <a:rPr lang="ru-RU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800000"/>
                </a:solidFill>
              </a:rPr>
              <a:t>•		</a:t>
            </a:r>
            <a:r>
              <a:rPr lang="de-DE" sz="2800" dirty="0" err="1" smtClean="0">
                <a:solidFill>
                  <a:srgbClr val="800000"/>
                </a:solidFill>
              </a:rPr>
              <a:t>lexik</a:t>
            </a:r>
            <a:r>
              <a:rPr lang="de-DE" sz="2800" dirty="0" smtClean="0">
                <a:solidFill>
                  <a:srgbClr val="800000"/>
                </a:solidFill>
              </a:rPr>
              <a:t>. Stamm 2, </a:t>
            </a:r>
            <a:r>
              <a:rPr lang="ru-RU" sz="2800" i="1" dirty="0" err="1" smtClean="0">
                <a:solidFill>
                  <a:srgbClr val="800000"/>
                </a:solidFill>
              </a:rPr>
              <a:t>перестрои</a:t>
            </a:r>
            <a:r>
              <a:rPr lang="de-DE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FF6600"/>
                </a:solidFill>
              </a:rPr>
              <a:t>•</a:t>
            </a:r>
            <a:r>
              <a:rPr lang="de-DE" sz="2800" dirty="0">
                <a:solidFill>
                  <a:srgbClr val="FF6600"/>
                </a:solidFill>
              </a:rPr>
              <a:t>	</a:t>
            </a:r>
            <a:r>
              <a:rPr lang="de-DE" sz="2800" dirty="0" smtClean="0">
                <a:solidFill>
                  <a:srgbClr val="FF6600"/>
                </a:solidFill>
              </a:rPr>
              <a:t>	</a:t>
            </a:r>
            <a:r>
              <a:rPr lang="pl-PL" sz="2800" dirty="0" err="1" smtClean="0">
                <a:solidFill>
                  <a:srgbClr val="FF6600"/>
                </a:solidFill>
              </a:rPr>
              <a:t>grammat</a:t>
            </a:r>
            <a:r>
              <a:rPr lang="pl-PL" sz="2800" dirty="0" smtClean="0">
                <a:solidFill>
                  <a:srgbClr val="FF6600"/>
                </a:solidFill>
              </a:rPr>
              <a:t>. Stamm (</a:t>
            </a:r>
            <a:r>
              <a:rPr lang="pl-PL" sz="2800" dirty="0" err="1" smtClean="0">
                <a:solidFill>
                  <a:srgbClr val="FF6600"/>
                </a:solidFill>
              </a:rPr>
              <a:t>ipf</a:t>
            </a:r>
            <a:r>
              <a:rPr lang="pl-PL" sz="2800" dirty="0" smtClean="0">
                <a:solidFill>
                  <a:srgbClr val="FF6600"/>
                </a:solidFill>
              </a:rPr>
              <a:t>.)</a:t>
            </a:r>
            <a:r>
              <a:rPr lang="ru-RU" sz="2800" dirty="0" smtClean="0">
                <a:solidFill>
                  <a:srgbClr val="FF6600"/>
                </a:solidFill>
              </a:rPr>
              <a:t>, </a:t>
            </a:r>
            <a:r>
              <a:rPr lang="ru-RU" sz="2800" i="1" dirty="0" err="1" smtClean="0">
                <a:solidFill>
                  <a:srgbClr val="FF6600"/>
                </a:solidFill>
              </a:rPr>
              <a:t>перестраива</a:t>
            </a:r>
            <a:r>
              <a:rPr lang="de-DE" sz="2800" i="1" dirty="0" smtClean="0">
                <a:solidFill>
                  <a:srgbClr val="FF6600"/>
                </a:solidFill>
              </a:rPr>
              <a:t>-</a:t>
            </a:r>
            <a:endParaRPr lang="ru-RU" sz="2800" i="1" dirty="0" smtClean="0">
              <a:solidFill>
                <a:srgbClr val="FF66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FF6600"/>
                </a:solidFill>
              </a:rPr>
              <a:t>•</a:t>
            </a:r>
            <a:r>
              <a:rPr lang="ru-RU" sz="2800" dirty="0" smtClean="0">
                <a:solidFill>
                  <a:srgbClr val="FF6600"/>
                </a:solidFill>
              </a:rPr>
              <a:t>		</a:t>
            </a:r>
            <a:r>
              <a:rPr lang="de-DE" sz="2800" dirty="0" smtClean="0">
                <a:solidFill>
                  <a:srgbClr val="FF6600"/>
                </a:solidFill>
              </a:rPr>
              <a:t>Wortform,</a:t>
            </a:r>
            <a:r>
              <a:rPr lang="ru-RU" sz="2800" dirty="0" smtClean="0">
                <a:solidFill>
                  <a:srgbClr val="FF6600"/>
                </a:solidFill>
              </a:rPr>
              <a:t> </a:t>
            </a:r>
            <a:r>
              <a:rPr lang="ru-RU" sz="2800" i="1" dirty="0" smtClean="0">
                <a:solidFill>
                  <a:srgbClr val="FF6600"/>
                </a:solidFill>
              </a:rPr>
              <a:t>перестраивали </a:t>
            </a: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008000"/>
                </a:solidFill>
              </a:rPr>
              <a:t>•		Satz,</a:t>
            </a:r>
            <a:r>
              <a:rPr lang="ru-RU" sz="2800" dirty="0" smtClean="0">
                <a:solidFill>
                  <a:srgbClr val="008000"/>
                </a:solidFill>
              </a:rPr>
              <a:t> </a:t>
            </a:r>
            <a:r>
              <a:rPr lang="ru-RU" sz="2800" i="1" dirty="0">
                <a:solidFill>
                  <a:srgbClr val="008000"/>
                </a:solidFill>
              </a:rPr>
              <a:t>и</a:t>
            </a:r>
            <a:r>
              <a:rPr lang="ru-RU" sz="2800" i="1" dirty="0" smtClean="0">
                <a:solidFill>
                  <a:srgbClr val="008000"/>
                </a:solidFill>
              </a:rPr>
              <a:t> только когда они</a:t>
            </a:r>
            <a:r>
              <a:rPr lang="de-DE" sz="2800" i="1" dirty="0" smtClean="0">
                <a:solidFill>
                  <a:srgbClr val="008000"/>
                </a:solidFill>
              </a:rPr>
              <a:t> </a:t>
            </a:r>
            <a:r>
              <a:rPr lang="ru-RU" sz="2800" i="1" dirty="0" smtClean="0">
                <a:solidFill>
                  <a:srgbClr val="008000"/>
                </a:solidFill>
              </a:rPr>
              <a:t>					перестраивали </a:t>
            </a:r>
            <a:r>
              <a:rPr lang="ru-RU" sz="2800" i="1" dirty="0" err="1" smtClean="0">
                <a:solidFill>
                  <a:srgbClr val="008000"/>
                </a:solidFill>
              </a:rPr>
              <a:t>тюрму</a:t>
            </a:r>
            <a:endParaRPr lang="de-DE" sz="2800" dirty="0" smtClean="0">
              <a:solidFill>
                <a:srgbClr val="008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660066"/>
                </a:solidFill>
              </a:rPr>
              <a:t>•		Redepassage,</a:t>
            </a:r>
            <a:r>
              <a:rPr lang="ru-RU" sz="2800" dirty="0" smtClean="0">
                <a:solidFill>
                  <a:srgbClr val="660066"/>
                </a:solidFill>
              </a:rPr>
              <a:t> см. </a:t>
            </a:r>
            <a:r>
              <a:rPr lang="de-DE" sz="2800" dirty="0" smtClean="0">
                <a:solidFill>
                  <a:srgbClr val="660066"/>
                </a:solidFill>
              </a:rPr>
              <a:t>«</a:t>
            </a:r>
            <a:r>
              <a:rPr lang="ru-RU" sz="2800" dirty="0" smtClean="0">
                <a:solidFill>
                  <a:srgbClr val="660066"/>
                </a:solidFill>
              </a:rPr>
              <a:t>Сахалин</a:t>
            </a:r>
            <a:r>
              <a:rPr lang="de-DE" sz="2800" dirty="0" smtClean="0">
                <a:solidFill>
                  <a:srgbClr val="660066"/>
                </a:solidFill>
              </a:rPr>
              <a:t>»</a:t>
            </a:r>
          </a:p>
          <a:p>
            <a:pPr marL="0" indent="0">
              <a:buNone/>
            </a:pPr>
            <a:r>
              <a:rPr lang="de-DE" dirty="0" smtClean="0"/>
              <a:t>				         </a:t>
            </a:r>
            <a:r>
              <a:rPr lang="de-DE" dirty="0" smtClean="0">
                <a:hlinkClick r:id="rId2"/>
              </a:rPr>
              <a:t>Lehmann 2009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1155937" y="3226742"/>
            <a:ext cx="0" cy="25117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611481" y="2699926"/>
            <a:ext cx="563270" cy="460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dirty="0" smtClean="0"/>
              <a:t>Aspekt-Routen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 cmpd="sng">
            <a:solidFill>
              <a:srgbClr val="93A299"/>
            </a:solidFill>
          </a:ln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660066"/>
                </a:solidFill>
              </a:rPr>
              <a:t>Redepassage:</a:t>
            </a:r>
          </a:p>
          <a:p>
            <a:r>
              <a:rPr lang="ru-RU" sz="1400" dirty="0"/>
              <a:t>В. М. Дорошевич. Сахалин (Каторга) (1903</a:t>
            </a:r>
            <a:r>
              <a:rPr lang="ru-RU" sz="1400" dirty="0" smtClean="0"/>
              <a:t>)</a:t>
            </a:r>
            <a:r>
              <a:rPr lang="de-DE" sz="1400" dirty="0" smtClean="0"/>
              <a:t>:</a:t>
            </a:r>
            <a:endParaRPr lang="ru-RU" sz="1400" dirty="0"/>
          </a:p>
          <a:p>
            <a:r>
              <a:rPr lang="ru-RU" sz="1400" dirty="0"/>
              <a:t>Две ночи работали потихоньку </a:t>
            </a:r>
            <a:r>
              <a:rPr lang="ru-RU" sz="1400" dirty="0" err="1"/>
              <a:t>иваны</a:t>
            </a:r>
            <a:r>
              <a:rPr lang="ru-RU" sz="1400" dirty="0"/>
              <a:t>, вынули несколько досок около стены под нарами, выкопали могилу и на третью ночь кинулись на спящего товарища, заткнули ему рот, бросили в могилу и закопали живым. Вся тюрьма знала об этом и вся молчала, не смела заикнуться. Когда начальство хватилось пропавшего арестанта, ― решили, что он незаметно проскользнул и бежал, когда отворяли дверь для утренней переклички. </a:t>
            </a:r>
            <a:endParaRPr lang="de-DE" sz="1400" dirty="0" smtClean="0"/>
          </a:p>
          <a:p>
            <a:r>
              <a:rPr lang="ru-RU" dirty="0" smtClean="0"/>
              <a:t>И </a:t>
            </a:r>
            <a:r>
              <a:rPr lang="ru-RU" dirty="0"/>
              <a:t>только через год, </a:t>
            </a:r>
            <a:r>
              <a:rPr lang="ru-RU" dirty="0">
                <a:solidFill>
                  <a:srgbClr val="660066"/>
                </a:solidFill>
              </a:rPr>
              <a:t>когда перестраивали Омскую тюрьму,</a:t>
            </a:r>
            <a:r>
              <a:rPr lang="ru-RU" dirty="0"/>
              <a:t> около стены, на глубине полутора аршин, </a:t>
            </a:r>
            <a:r>
              <a:rPr lang="ru-RU" dirty="0">
                <a:solidFill>
                  <a:srgbClr val="660066"/>
                </a:solidFill>
              </a:rPr>
              <a:t>нашли скелет </a:t>
            </a:r>
            <a:r>
              <a:rPr lang="ru-RU" dirty="0"/>
              <a:t>в кандалах. </a:t>
            </a:r>
            <a:endParaRPr lang="de-DE" dirty="0" smtClean="0"/>
          </a:p>
          <a:p>
            <a:r>
              <a:rPr lang="ru-RU" sz="1400" dirty="0" smtClean="0"/>
              <a:t>Преступники </a:t>
            </a:r>
            <a:r>
              <a:rPr lang="ru-RU" sz="1400" dirty="0"/>
              <a:t>остались ненайденными. Их никто не выдал. Никто не смел выдать. </a:t>
            </a:r>
            <a:endParaRPr lang="ru-RU" dirty="0"/>
          </a:p>
          <a:p>
            <a:r>
              <a:rPr lang="de-DE" dirty="0" smtClean="0"/>
              <a:t>(NK)</a:t>
            </a:r>
            <a:endParaRPr lang="de-DE" sz="4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318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dirty="0" smtClean="0"/>
              <a:t>Rekonstruktion der Funktionen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algn="ctr"/>
            <a:r>
              <a:rPr lang="de-DE" sz="4800" dirty="0" smtClean="0"/>
              <a:t>Eine lange Route: </a:t>
            </a:r>
          </a:p>
          <a:p>
            <a:pPr algn="ctr"/>
            <a:r>
              <a:rPr lang="de-DE" sz="4800" dirty="0" smtClean="0"/>
              <a:t>Rekonstruktion der Funktionen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262131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57481"/>
            <a:ext cx="8229600" cy="658521"/>
          </a:xfrm>
        </p:spPr>
        <p:txBody>
          <a:bodyPr>
            <a:normAutofit/>
          </a:bodyPr>
          <a:lstStyle/>
          <a:p>
            <a:pPr algn="ctr"/>
            <a:r>
              <a:rPr lang="de-DE" sz="1800" dirty="0" smtClean="0"/>
              <a:t>Rekonstruktion </a:t>
            </a:r>
            <a:r>
              <a:rPr lang="de-DE" sz="1800" dirty="0"/>
              <a:t>der Funktionen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231908"/>
              </p:ext>
            </p:extLst>
          </p:nvPr>
        </p:nvGraphicFramePr>
        <p:xfrm>
          <a:off x="457200" y="1110076"/>
          <a:ext cx="8229600" cy="1070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Formen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Situationstyp</a:t>
                      </a:r>
                      <a:endParaRPr lang="de-DE" b="1" dirty="0"/>
                    </a:p>
                  </a:txBody>
                  <a:tcPr anchor="ctr"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1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diffus</a:t>
                      </a:r>
                    </a:p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                          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048962" y="2944519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  <a:hlinkClick r:id="rId2"/>
              </a:rPr>
              <a:t>Aspekttheorie</a:t>
            </a:r>
            <a:r>
              <a:rPr lang="de-DE" dirty="0">
                <a:solidFill>
                  <a:srgbClr val="800000"/>
                </a:solidFill>
              </a:rPr>
              <a:t> 3.2.3.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628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57481"/>
            <a:ext cx="8229600" cy="658521"/>
          </a:xfrm>
        </p:spPr>
        <p:txBody>
          <a:bodyPr>
            <a:normAutofit/>
          </a:bodyPr>
          <a:lstStyle/>
          <a:p>
            <a:pPr algn="ctr"/>
            <a:r>
              <a:rPr lang="de-DE" sz="1800" dirty="0"/>
              <a:t>Rekonstruktion der Funktionen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657506"/>
              </p:ext>
            </p:extLst>
          </p:nvPr>
        </p:nvGraphicFramePr>
        <p:xfrm>
          <a:off x="457200" y="1110076"/>
          <a:ext cx="8229600" cy="174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Formen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Situationstyp</a:t>
                      </a:r>
                      <a:endParaRPr lang="de-DE" b="1" dirty="0"/>
                    </a:p>
                  </a:txBody>
                  <a:tcPr anchor="ctr"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1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diffus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7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2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perestroi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telisch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202294" y="3715925"/>
            <a:ext cx="339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err="1" smtClean="0">
                <a:hlinkClick r:id="rId2"/>
              </a:rPr>
              <a:t>Aspekttheorie</a:t>
            </a:r>
            <a:r>
              <a:rPr lang="de-DE" dirty="0" smtClean="0"/>
              <a:t> 3.1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55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57481"/>
            <a:ext cx="8229600" cy="658521"/>
          </a:xfrm>
        </p:spPr>
        <p:txBody>
          <a:bodyPr>
            <a:normAutofit/>
          </a:bodyPr>
          <a:lstStyle/>
          <a:p>
            <a:pPr algn="ctr"/>
            <a:r>
              <a:rPr lang="de-DE" sz="1800" dirty="0"/>
              <a:t>Rekonstruktion der Funktionen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640982"/>
              </p:ext>
            </p:extLst>
          </p:nvPr>
        </p:nvGraphicFramePr>
        <p:xfrm>
          <a:off x="457200" y="1110076"/>
          <a:ext cx="8229600" cy="243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Formen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Situationstyp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Gestalt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Attributionen</a:t>
                      </a:r>
                      <a:endParaRPr lang="de-DE" b="1" dirty="0"/>
                    </a:p>
                  </a:txBody>
                  <a:tcPr anchor="ctr"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1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diffus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88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2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perestroi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telisch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gram. Stamm </a:t>
                      </a:r>
                      <a:r>
                        <a:rPr lang="de-DE" i="1" dirty="0" err="1" smtClean="0">
                          <a:solidFill>
                            <a:srgbClr val="FF6600"/>
                          </a:solidFill>
                        </a:rPr>
                        <a:t>perestraiva</a:t>
                      </a:r>
                      <a:r>
                        <a:rPr lang="de-DE" i="1" dirty="0" smtClean="0">
                          <a:solidFill>
                            <a:srgbClr val="FF66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±episodisch</a:t>
                      </a:r>
                    </a:p>
                    <a:p>
                      <a:r>
                        <a:rPr lang="de-DE" baseline="0" dirty="0" smtClean="0">
                          <a:solidFill>
                            <a:srgbClr val="FF6600"/>
                          </a:solidFill>
                        </a:rPr>
                        <a:t>±einmalig</a:t>
                      </a:r>
                      <a:endParaRPr lang="de-DE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202294" y="3715925"/>
            <a:ext cx="339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>
                <a:hlinkClick r:id="rId2"/>
              </a:rPr>
              <a:t>Aspekttheorie</a:t>
            </a:r>
            <a:r>
              <a:rPr lang="de-DE" dirty="0" smtClean="0"/>
              <a:t> 3.2 und 3.4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743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57481"/>
            <a:ext cx="8229600" cy="658521"/>
          </a:xfrm>
        </p:spPr>
        <p:txBody>
          <a:bodyPr>
            <a:normAutofit/>
          </a:bodyPr>
          <a:lstStyle/>
          <a:p>
            <a:pPr algn="ctr"/>
            <a:r>
              <a:rPr lang="de-DE" sz="1800" dirty="0"/>
              <a:t>Rekonstruktion der Funktionen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242703"/>
              </p:ext>
            </p:extLst>
          </p:nvPr>
        </p:nvGraphicFramePr>
        <p:xfrm>
          <a:off x="457200" y="1110076"/>
          <a:ext cx="8229600" cy="339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Formen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Situationstyp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Gestalt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Attributionen</a:t>
                      </a:r>
                      <a:endParaRPr lang="de-DE" b="1" dirty="0"/>
                    </a:p>
                  </a:txBody>
                  <a:tcPr anchor="ctr"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1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diffus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7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2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perestroi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telisch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gram. Stamm </a:t>
                      </a:r>
                      <a:r>
                        <a:rPr lang="de-DE" i="1" dirty="0" err="1" smtClean="0">
                          <a:solidFill>
                            <a:srgbClr val="FF6600"/>
                          </a:solidFill>
                        </a:rPr>
                        <a:t>perestraiva</a:t>
                      </a:r>
                      <a:r>
                        <a:rPr lang="de-DE" i="1" dirty="0" smtClean="0">
                          <a:solidFill>
                            <a:srgbClr val="FF66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±episodisch</a:t>
                      </a:r>
                    </a:p>
                    <a:p>
                      <a:r>
                        <a:rPr lang="de-DE" baseline="0" dirty="0" smtClean="0">
                          <a:solidFill>
                            <a:srgbClr val="FF6600"/>
                          </a:solidFill>
                        </a:rPr>
                        <a:t>±einmalig</a:t>
                      </a:r>
                      <a:endParaRPr lang="de-DE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  <a:tr h="96872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Wortform </a:t>
                      </a:r>
                      <a:r>
                        <a:rPr lang="de-DE" i="1" dirty="0" err="1" smtClean="0">
                          <a:solidFill>
                            <a:srgbClr val="FF6600"/>
                          </a:solidFill>
                        </a:rPr>
                        <a:t>perestraivali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„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±episodisch</a:t>
                      </a:r>
                    </a:p>
                    <a:p>
                      <a:r>
                        <a:rPr lang="de-DE" baseline="0" dirty="0" smtClean="0">
                          <a:solidFill>
                            <a:srgbClr val="FF6600"/>
                          </a:solidFill>
                        </a:rPr>
                        <a:t>±einmalig</a:t>
                      </a:r>
                      <a:endParaRPr lang="de-DE" dirty="0" smtClean="0">
                        <a:solidFill>
                          <a:srgbClr val="FF66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+temporal*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007555" y="5375112"/>
            <a:ext cx="4944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*temporal, d.h. im </a:t>
            </a:r>
            <a:r>
              <a:rPr lang="de-DE" dirty="0"/>
              <a:t>G</a:t>
            </a:r>
            <a:r>
              <a:rPr lang="de-DE" dirty="0" smtClean="0"/>
              <a:t>egensatz zu </a:t>
            </a:r>
            <a:r>
              <a:rPr lang="de-DE" dirty="0" err="1" smtClean="0"/>
              <a:t>omnitemporal</a:t>
            </a:r>
            <a:endParaRPr lang="de-DE" dirty="0" smtClean="0"/>
          </a:p>
          <a:p>
            <a:r>
              <a:rPr lang="de-DE" dirty="0" smtClean="0">
                <a:hlinkClick r:id="rId2"/>
              </a:rPr>
              <a:t>Lehmann</a:t>
            </a:r>
            <a:r>
              <a:rPr lang="de-DE" dirty="0" smtClean="0"/>
              <a:t> 2009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31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57481"/>
            <a:ext cx="8229600" cy="658521"/>
          </a:xfrm>
        </p:spPr>
        <p:txBody>
          <a:bodyPr>
            <a:normAutofit/>
          </a:bodyPr>
          <a:lstStyle/>
          <a:p>
            <a:pPr algn="ctr"/>
            <a:r>
              <a:rPr lang="de-DE" sz="1800" dirty="0"/>
              <a:t>Rekonstruktion der Funktionen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040611"/>
              </p:ext>
            </p:extLst>
          </p:nvPr>
        </p:nvGraphicFramePr>
        <p:xfrm>
          <a:off x="457200" y="1110076"/>
          <a:ext cx="8229600" cy="436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Formen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Situationstyp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Gestalt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Attributionen</a:t>
                      </a:r>
                      <a:endParaRPr lang="de-DE" b="1" dirty="0"/>
                    </a:p>
                  </a:txBody>
                  <a:tcPr anchor="ctr"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1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diffus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7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2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perestroi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telisch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gram. Stamm </a:t>
                      </a:r>
                      <a:r>
                        <a:rPr lang="de-DE" i="1" dirty="0" err="1" smtClean="0">
                          <a:solidFill>
                            <a:srgbClr val="FF6600"/>
                          </a:solidFill>
                        </a:rPr>
                        <a:t>perestraiva</a:t>
                      </a:r>
                      <a:r>
                        <a:rPr lang="de-DE" i="1" dirty="0" smtClean="0">
                          <a:solidFill>
                            <a:srgbClr val="FF66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±episodisch</a:t>
                      </a:r>
                    </a:p>
                    <a:p>
                      <a:r>
                        <a:rPr lang="de-DE" baseline="0" dirty="0" smtClean="0">
                          <a:solidFill>
                            <a:srgbClr val="FF6600"/>
                          </a:solidFill>
                        </a:rPr>
                        <a:t>±einmalig</a:t>
                      </a:r>
                      <a:endParaRPr lang="de-DE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  <a:tr h="96872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Wortform </a:t>
                      </a:r>
                      <a:r>
                        <a:rPr lang="de-DE" i="1" dirty="0" err="1" smtClean="0">
                          <a:solidFill>
                            <a:srgbClr val="FF6600"/>
                          </a:solidFill>
                        </a:rPr>
                        <a:t>perestraivali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±episodisch</a:t>
                      </a:r>
                    </a:p>
                    <a:p>
                      <a:r>
                        <a:rPr lang="de-DE" baseline="0" dirty="0" smtClean="0">
                          <a:solidFill>
                            <a:srgbClr val="FF6600"/>
                          </a:solidFill>
                        </a:rPr>
                        <a:t>±einmalig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+temporal</a:t>
                      </a:r>
                    </a:p>
                  </a:txBody>
                  <a:tcPr/>
                </a:tc>
              </a:tr>
              <a:tr h="96872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Satz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Verlauf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+episodisch</a:t>
                      </a:r>
                    </a:p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+einmalig</a:t>
                      </a:r>
                    </a:p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+</a:t>
                      </a:r>
                      <a:r>
                        <a:rPr lang="de-DE" baseline="0" dirty="0" smtClean="0">
                          <a:solidFill>
                            <a:srgbClr val="008000"/>
                          </a:solidFill>
                        </a:rPr>
                        <a:t>temporal</a:t>
                      </a:r>
                      <a:endParaRPr lang="de-DE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524963" y="6180667"/>
            <a:ext cx="3277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hlinkClick r:id="rId2"/>
              </a:rPr>
              <a:t>Aspekttheorie</a:t>
            </a:r>
            <a:r>
              <a:rPr lang="de-DE" dirty="0" smtClean="0"/>
              <a:t> 3.2.1.1. und </a:t>
            </a:r>
            <a:r>
              <a:rPr lang="de-DE" dirty="0"/>
              <a:t>3</a:t>
            </a:r>
            <a:r>
              <a:rPr lang="de-DE" dirty="0" smtClean="0"/>
              <a:t>.4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135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57481"/>
            <a:ext cx="8229600" cy="658521"/>
          </a:xfrm>
        </p:spPr>
        <p:txBody>
          <a:bodyPr>
            <a:normAutofit/>
          </a:bodyPr>
          <a:lstStyle/>
          <a:p>
            <a:pPr algn="ctr"/>
            <a:r>
              <a:rPr lang="de-DE" sz="1800" dirty="0"/>
              <a:t>Rekonstruktion der Funktionen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255208"/>
              </p:ext>
            </p:extLst>
          </p:nvPr>
        </p:nvGraphicFramePr>
        <p:xfrm>
          <a:off x="457200" y="1110076"/>
          <a:ext cx="8229600" cy="5042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Formen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Situationstyp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Gestalt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Attributionen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Konstellation</a:t>
                      </a:r>
                      <a:endParaRPr lang="de-DE" b="1" dirty="0"/>
                    </a:p>
                  </a:txBody>
                  <a:tcPr anchor="ctr"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1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diffus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7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lexik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.</a:t>
                      </a:r>
                      <a:r>
                        <a:rPr lang="de-DE" baseline="0" dirty="0" smtClean="0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Stamm 2 </a:t>
                      </a:r>
                      <a:r>
                        <a:rPr lang="de-DE" i="1" dirty="0" err="1" smtClean="0">
                          <a:solidFill>
                            <a:srgbClr val="800000"/>
                          </a:solidFill>
                        </a:rPr>
                        <a:t>perestroi</a:t>
                      </a:r>
                      <a:r>
                        <a:rPr lang="de-DE" i="1" dirty="0" smtClean="0">
                          <a:solidFill>
                            <a:srgbClr val="80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800000"/>
                          </a:solidFill>
                        </a:rPr>
                        <a:t>telisch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800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gram. Stamm </a:t>
                      </a:r>
                      <a:r>
                        <a:rPr lang="de-DE" i="1" dirty="0" err="1" smtClean="0">
                          <a:solidFill>
                            <a:srgbClr val="FF6600"/>
                          </a:solidFill>
                        </a:rPr>
                        <a:t>perestraiva</a:t>
                      </a:r>
                      <a:r>
                        <a:rPr lang="de-DE" i="1" dirty="0" smtClean="0">
                          <a:solidFill>
                            <a:srgbClr val="FF6600"/>
                          </a:solidFill>
                        </a:rPr>
                        <a:t>-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±episodisch</a:t>
                      </a:r>
                    </a:p>
                    <a:p>
                      <a:r>
                        <a:rPr lang="de-DE" baseline="0" dirty="0" smtClean="0">
                          <a:solidFill>
                            <a:srgbClr val="FF6600"/>
                          </a:solidFill>
                        </a:rPr>
                        <a:t>±einmalig</a:t>
                      </a:r>
                      <a:endParaRPr lang="de-DE" dirty="0" smtClean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  <a:tr h="96872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Wortform </a:t>
                      </a:r>
                      <a:r>
                        <a:rPr lang="de-DE" i="1" dirty="0" err="1" smtClean="0">
                          <a:solidFill>
                            <a:srgbClr val="FF6600"/>
                          </a:solidFill>
                        </a:rPr>
                        <a:t>perestraivali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±episodisch</a:t>
                      </a:r>
                    </a:p>
                    <a:p>
                      <a:r>
                        <a:rPr lang="de-DE" baseline="0" dirty="0" smtClean="0">
                          <a:solidFill>
                            <a:srgbClr val="FF6600"/>
                          </a:solidFill>
                        </a:rPr>
                        <a:t>±einmalig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+temporal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66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  <a:tr h="96872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Satz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Verlauf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+episodisch</a:t>
                      </a:r>
                    </a:p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+einmalig</a:t>
                      </a:r>
                    </a:p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+</a:t>
                      </a:r>
                      <a:r>
                        <a:rPr lang="de-DE" baseline="0" dirty="0" smtClean="0">
                          <a:solidFill>
                            <a:srgbClr val="008000"/>
                          </a:solidFill>
                        </a:rPr>
                        <a:t>temporal</a:t>
                      </a:r>
                      <a:endParaRPr lang="de-DE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000"/>
                          </a:solidFill>
                        </a:rPr>
                        <a:t>–</a:t>
                      </a:r>
                      <a:endParaRPr lang="de-DE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678104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660066"/>
                          </a:solidFill>
                        </a:rPr>
                        <a:t>Redepassage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660066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660066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660066"/>
                          </a:solidFill>
                        </a:rPr>
                        <a:t>”</a:t>
                      </a:r>
                      <a:endParaRPr lang="de-DE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660066"/>
                          </a:solidFill>
                          <a:hlinkClick r:id="rId2" action="ppaction://hlinksldjump"/>
                        </a:rPr>
                        <a:t>Fond</a:t>
                      </a:r>
                      <a:endParaRPr lang="de-DE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 flipH="1">
            <a:off x="2624667" y="6159766"/>
            <a:ext cx="567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8772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aspektuelle</a:t>
            </a:r>
            <a:r>
              <a:rPr lang="de-DE" dirty="0" smtClean="0"/>
              <a:t> Routen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Von </a:t>
            </a:r>
            <a:r>
              <a:rPr lang="de-DE" dirty="0"/>
              <a:t>der Lexik zum Text</a:t>
            </a:r>
          </a:p>
        </p:txBody>
      </p:sp>
    </p:spTree>
    <p:extLst>
      <p:ext uri="{BB962C8B-B14F-4D97-AF65-F5344CB8AC3E}">
        <p14:creationId xmlns:p14="http://schemas.microsoft.com/office/powerpoint/2010/main" val="374935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Hinweis: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Dies ist eine Kurzversion meiner </a:t>
            </a:r>
            <a:r>
              <a:rPr lang="de-DE" dirty="0" smtClean="0">
                <a:hlinkClick r:id="rId2"/>
              </a:rPr>
              <a:t>„Aspekttheorie“ </a:t>
            </a:r>
            <a:r>
              <a:rPr lang="de-DE" dirty="0" smtClean="0"/>
              <a:t>in dynamisierter und </a:t>
            </a:r>
            <a:r>
              <a:rPr lang="de-DE" dirty="0"/>
              <a:t>(geplant) </a:t>
            </a:r>
            <a:r>
              <a:rPr lang="de-DE" dirty="0" smtClean="0"/>
              <a:t>mündlich kommentierter Form. </a:t>
            </a:r>
          </a:p>
          <a:p>
            <a:endParaRPr lang="de-DE" dirty="0"/>
          </a:p>
          <a:p>
            <a:r>
              <a:rPr lang="de-DE" dirty="0" smtClean="0"/>
              <a:t>Die Dynamisierung besteht in </a:t>
            </a:r>
            <a:r>
              <a:rPr lang="de-DE" dirty="0"/>
              <a:t>d</a:t>
            </a:r>
            <a:r>
              <a:rPr lang="de-DE" dirty="0" smtClean="0"/>
              <a:t>er linguistischen Rekonstruktion des russischen Aspekts als „Routen“. </a:t>
            </a:r>
          </a:p>
          <a:p>
            <a:endParaRPr lang="de-DE" dirty="0"/>
          </a:p>
          <a:p>
            <a:r>
              <a:rPr lang="de-DE" dirty="0" smtClean="0"/>
              <a:t>Viele Folien enthalten Links zur – ausführlicheren – Version der Theorie und zu anderen im Internet zugänglichen </a:t>
            </a:r>
            <a:r>
              <a:rPr lang="de-DE" dirty="0" smtClean="0">
                <a:hlinkClick r:id="rId3"/>
              </a:rPr>
              <a:t>Papieren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2270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Aspektrouten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Eine Route besteht in der linguistischen Rekonstruktion der Entstehung von komplexen Formen und Funktionen. 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Sie beginnt für den Aspekt mit dem lexikalischen Stamm des </a:t>
            </a:r>
            <a:r>
              <a:rPr lang="de-DE" dirty="0" err="1" smtClean="0"/>
              <a:t>aspektuell</a:t>
            </a:r>
            <a:r>
              <a:rPr lang="de-DE" dirty="0" smtClean="0"/>
              <a:t> interessierenden Wortes,  und erreicht via Wortform und Satz eine Redepassage, d.h. eine Konstituente des Textes oder Gesprächs.</a:t>
            </a:r>
          </a:p>
          <a:p>
            <a:endParaRPr lang="de-DE" dirty="0" smtClean="0"/>
          </a:p>
          <a:p>
            <a:r>
              <a:rPr lang="de-DE" dirty="0" smtClean="0"/>
              <a:t>Die längsten Routen enthalten </a:t>
            </a:r>
            <a:r>
              <a:rPr lang="de-DE" dirty="0" err="1" smtClean="0"/>
              <a:t>aspekrelevante</a:t>
            </a:r>
            <a:r>
              <a:rPr lang="de-DE" dirty="0" smtClean="0"/>
              <a:t> lexikalische und grammatische Derivationen, in der Regel besteht diese in der Ableitung eines </a:t>
            </a:r>
            <a:r>
              <a:rPr lang="de-DE" dirty="0" err="1" smtClean="0"/>
              <a:t>Aspektpartners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19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Lange </a:t>
            </a:r>
            <a:r>
              <a:rPr lang="de-DE" dirty="0" err="1" smtClean="0"/>
              <a:t>Aspektroute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algn="ctr"/>
            <a:r>
              <a:rPr lang="de-DE" sz="4800" dirty="0" smtClean="0"/>
              <a:t>Route der Formen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2796915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smtClean="0"/>
              <a:t>Aspekt</a:t>
            </a:r>
            <a:r>
              <a:rPr lang="de-DE" sz="2400" dirty="0" smtClean="0"/>
              <a:t>-Route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 cmpd="sng">
            <a:solidFill>
              <a:srgbClr val="93A299"/>
            </a:solidFill>
          </a:ln>
        </p:spPr>
        <p:txBody>
          <a:bodyPr>
            <a:normAutofit/>
          </a:bodyPr>
          <a:lstStyle/>
          <a:p>
            <a:r>
              <a:rPr lang="de-DE" dirty="0" smtClean="0"/>
              <a:t>Eine lange Route vom lexikalischen Stamm zur Redepassage</a:t>
            </a:r>
            <a:endParaRPr lang="ru-RU" dirty="0" smtClean="0"/>
          </a:p>
          <a:p>
            <a:r>
              <a:rPr lang="de-DE" sz="2800" dirty="0" smtClean="0">
                <a:solidFill>
                  <a:srgbClr val="800000"/>
                </a:solidFill>
              </a:rPr>
              <a:t>•		lexikalischer Stamm 1</a:t>
            </a:r>
            <a:r>
              <a:rPr lang="ru-RU" sz="2800" dirty="0" smtClean="0">
                <a:solidFill>
                  <a:srgbClr val="800000"/>
                </a:solidFill>
              </a:rPr>
              <a:t>, </a:t>
            </a:r>
            <a:r>
              <a:rPr lang="de-DE" sz="2800" i="1" dirty="0" err="1" smtClean="0">
                <a:solidFill>
                  <a:srgbClr val="800000"/>
                </a:solidFill>
              </a:rPr>
              <a:t>stroi</a:t>
            </a:r>
            <a:r>
              <a:rPr lang="ru-RU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endParaRPr lang="de-DE" sz="4000" dirty="0" smtClean="0"/>
          </a:p>
          <a:p>
            <a:pPr marL="0" indent="0">
              <a:buNone/>
            </a:pPr>
            <a:endParaRPr lang="de-DE" sz="4000" dirty="0" smtClean="0">
              <a:hlinkClick r:id="rId2"/>
            </a:endParaRPr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Lehmann 2003b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47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dirty="0" smtClean="0"/>
              <a:t>Aspekt-Routen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 cmpd="sng">
            <a:solidFill>
              <a:srgbClr val="93A299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Die längste Route vom lexikalischen Stamm zur Redepassage</a:t>
            </a:r>
            <a:endParaRPr lang="ru-RU" dirty="0" smtClean="0"/>
          </a:p>
          <a:p>
            <a:pPr marL="0" indent="0">
              <a:buNone/>
            </a:pPr>
            <a:r>
              <a:rPr lang="de-DE" sz="2800" dirty="0" smtClean="0">
                <a:solidFill>
                  <a:srgbClr val="800000"/>
                </a:solidFill>
              </a:rPr>
              <a:t>•		lexikalischer Stamm 1</a:t>
            </a:r>
            <a:r>
              <a:rPr lang="ru-RU" sz="2800" dirty="0" smtClean="0">
                <a:solidFill>
                  <a:srgbClr val="800000"/>
                </a:solidFill>
              </a:rPr>
              <a:t>, </a:t>
            </a:r>
            <a:r>
              <a:rPr lang="de-DE" sz="2800" i="1" dirty="0" err="1" smtClean="0">
                <a:solidFill>
                  <a:srgbClr val="800000"/>
                </a:solidFill>
              </a:rPr>
              <a:t>stroi</a:t>
            </a:r>
            <a:r>
              <a:rPr lang="ru-RU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800000"/>
                </a:solidFill>
              </a:rPr>
              <a:t>•		lexikalischer Stamm 2, </a:t>
            </a:r>
            <a:r>
              <a:rPr lang="ru-RU" sz="2800" i="1" dirty="0" err="1" smtClean="0">
                <a:solidFill>
                  <a:srgbClr val="800000"/>
                </a:solidFill>
              </a:rPr>
              <a:t>перестрои</a:t>
            </a:r>
            <a:r>
              <a:rPr lang="de-DE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endParaRPr lang="de-DE" sz="4000" dirty="0"/>
          </a:p>
          <a:p>
            <a:pPr marL="548640" lvl="2" indent="0" algn="just">
              <a:buNone/>
            </a:pPr>
            <a:r>
              <a:rPr lang="de-DE" dirty="0">
                <a:hlinkClick r:id="rId2"/>
              </a:rPr>
              <a:t>Lehmann 2003b</a:t>
            </a:r>
            <a:endParaRPr lang="de-DE" dirty="0"/>
          </a:p>
          <a:p>
            <a:pPr marL="548640" lvl="2" indent="0">
              <a:buNone/>
            </a:pPr>
            <a:endParaRPr lang="de-DE" sz="4000" dirty="0" smtClean="0"/>
          </a:p>
          <a:p>
            <a:pPr marL="548640" lvl="2" indent="0">
              <a:buNone/>
            </a:pPr>
            <a:endParaRPr lang="de-DE" sz="4000" dirty="0"/>
          </a:p>
          <a:p>
            <a:endParaRPr lang="de-DE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780815" y="2699926"/>
            <a:ext cx="319852" cy="460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10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dirty="0" smtClean="0"/>
              <a:t>Aspekt-Routen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 cmpd="sng">
            <a:solidFill>
              <a:srgbClr val="93A299"/>
            </a:solidFill>
          </a:ln>
        </p:spPr>
        <p:txBody>
          <a:bodyPr>
            <a:normAutofit/>
          </a:bodyPr>
          <a:lstStyle/>
          <a:p>
            <a:r>
              <a:rPr lang="de-DE" dirty="0" smtClean="0"/>
              <a:t>Die längste Route vom lexikalischen Stamm zur Redepassage</a:t>
            </a:r>
            <a:endParaRPr lang="ru-RU" dirty="0" smtClean="0"/>
          </a:p>
          <a:p>
            <a:r>
              <a:rPr lang="de-DE" sz="2800" dirty="0" smtClean="0">
                <a:solidFill>
                  <a:srgbClr val="800000"/>
                </a:solidFill>
              </a:rPr>
              <a:t>•		</a:t>
            </a:r>
            <a:r>
              <a:rPr lang="de-DE" sz="2800" dirty="0" err="1" smtClean="0">
                <a:solidFill>
                  <a:srgbClr val="800000"/>
                </a:solidFill>
              </a:rPr>
              <a:t>lexik</a:t>
            </a:r>
            <a:r>
              <a:rPr lang="de-DE" sz="2800" dirty="0" smtClean="0">
                <a:solidFill>
                  <a:srgbClr val="800000"/>
                </a:solidFill>
              </a:rPr>
              <a:t>. Stamm 1</a:t>
            </a:r>
            <a:r>
              <a:rPr lang="ru-RU" sz="2800" dirty="0" smtClean="0">
                <a:solidFill>
                  <a:srgbClr val="800000"/>
                </a:solidFill>
              </a:rPr>
              <a:t>, </a:t>
            </a:r>
            <a:r>
              <a:rPr lang="de-DE" sz="2800" i="1" dirty="0" err="1" smtClean="0">
                <a:solidFill>
                  <a:srgbClr val="800000"/>
                </a:solidFill>
              </a:rPr>
              <a:t>stroi</a:t>
            </a:r>
            <a:r>
              <a:rPr lang="ru-RU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800000"/>
                </a:solidFill>
              </a:rPr>
              <a:t>•		</a:t>
            </a:r>
            <a:r>
              <a:rPr lang="de-DE" sz="2800" dirty="0" err="1" smtClean="0">
                <a:solidFill>
                  <a:srgbClr val="800000"/>
                </a:solidFill>
              </a:rPr>
              <a:t>lexik</a:t>
            </a:r>
            <a:r>
              <a:rPr lang="de-DE" sz="2800" dirty="0" smtClean="0">
                <a:solidFill>
                  <a:srgbClr val="800000"/>
                </a:solidFill>
              </a:rPr>
              <a:t>. Stamm 2, </a:t>
            </a:r>
            <a:r>
              <a:rPr lang="ru-RU" sz="2800" i="1" dirty="0" err="1" smtClean="0">
                <a:solidFill>
                  <a:srgbClr val="800000"/>
                </a:solidFill>
              </a:rPr>
              <a:t>перестрои</a:t>
            </a:r>
            <a:r>
              <a:rPr lang="de-DE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FF6600"/>
                </a:solidFill>
              </a:rPr>
              <a:t>•</a:t>
            </a:r>
            <a:r>
              <a:rPr lang="de-DE" sz="2800" dirty="0">
                <a:solidFill>
                  <a:srgbClr val="FF6600"/>
                </a:solidFill>
              </a:rPr>
              <a:t>	</a:t>
            </a:r>
            <a:r>
              <a:rPr lang="de-DE" sz="2800" dirty="0" smtClean="0">
                <a:solidFill>
                  <a:srgbClr val="FF6600"/>
                </a:solidFill>
              </a:rPr>
              <a:t>	</a:t>
            </a:r>
            <a:r>
              <a:rPr lang="de-DE" sz="2800" dirty="0" err="1" smtClean="0">
                <a:solidFill>
                  <a:srgbClr val="FF6600"/>
                </a:solidFill>
              </a:rPr>
              <a:t>grammat</a:t>
            </a:r>
            <a:r>
              <a:rPr lang="de-DE" sz="2800" dirty="0" smtClean="0">
                <a:solidFill>
                  <a:srgbClr val="FF6600"/>
                </a:solidFill>
              </a:rPr>
              <a:t>. Stamm (</a:t>
            </a:r>
            <a:r>
              <a:rPr lang="de-DE" sz="2800" dirty="0" err="1">
                <a:solidFill>
                  <a:srgbClr val="FF6600"/>
                </a:solidFill>
              </a:rPr>
              <a:t>i</a:t>
            </a:r>
            <a:r>
              <a:rPr lang="de-DE" sz="2800" dirty="0" err="1" smtClean="0">
                <a:solidFill>
                  <a:srgbClr val="FF6600"/>
                </a:solidFill>
              </a:rPr>
              <a:t>pf</a:t>
            </a:r>
            <a:r>
              <a:rPr lang="de-DE" sz="2800" dirty="0" smtClean="0">
                <a:solidFill>
                  <a:srgbClr val="FF6600"/>
                </a:solidFill>
              </a:rPr>
              <a:t>.), </a:t>
            </a:r>
            <a:r>
              <a:rPr lang="ru-RU" sz="2800" i="1" dirty="0" err="1" smtClean="0">
                <a:solidFill>
                  <a:srgbClr val="FF6600"/>
                </a:solidFill>
              </a:rPr>
              <a:t>перестраива</a:t>
            </a:r>
            <a:r>
              <a:rPr lang="de-DE" sz="2800" i="1" dirty="0" smtClean="0">
                <a:solidFill>
                  <a:srgbClr val="FF6600"/>
                </a:solidFill>
              </a:rPr>
              <a:t>-</a:t>
            </a:r>
          </a:p>
          <a:p>
            <a:pPr marL="548640" lvl="2" indent="0">
              <a:buNone/>
            </a:pPr>
            <a:endParaRPr lang="de-DE" sz="2800" i="1" dirty="0" smtClean="0">
              <a:solidFill>
                <a:srgbClr val="FF6600"/>
              </a:solidFill>
            </a:endParaRPr>
          </a:p>
          <a:p>
            <a:pPr marL="548640" lvl="2" indent="0">
              <a:buNone/>
            </a:pPr>
            <a:endParaRPr lang="de-DE" sz="2400" dirty="0" smtClean="0">
              <a:solidFill>
                <a:srgbClr val="FF6600"/>
              </a:solidFill>
              <a:hlinkClick r:id="rId2"/>
            </a:endParaRPr>
          </a:p>
          <a:p>
            <a:pPr marL="548640" lvl="2" indent="0">
              <a:buNone/>
            </a:pPr>
            <a:r>
              <a:rPr lang="de-DE" sz="2400" dirty="0" smtClean="0">
                <a:solidFill>
                  <a:srgbClr val="FF6600"/>
                </a:solidFill>
                <a:hlinkClick r:id="rId2"/>
              </a:rPr>
              <a:t>Lehmann 2003b</a:t>
            </a:r>
            <a:endParaRPr lang="de-DE" sz="2400" dirty="0" smtClean="0">
              <a:solidFill>
                <a:srgbClr val="FF6600"/>
              </a:solidFill>
            </a:endParaRPr>
          </a:p>
          <a:p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1174751" y="3254963"/>
            <a:ext cx="0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780815" y="2699926"/>
            <a:ext cx="393936" cy="460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96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400" dirty="0" smtClean="0"/>
              <a:t>Aspekt-Routen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w="12700" cmpd="sng">
            <a:solidFill>
              <a:srgbClr val="93A299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Die längste Route vom lexikalischen Stamm zur Redepassage</a:t>
            </a:r>
            <a:endParaRPr lang="ru-RU" dirty="0" smtClean="0"/>
          </a:p>
          <a:p>
            <a:pPr marL="0" indent="0">
              <a:buNone/>
            </a:pPr>
            <a:r>
              <a:rPr lang="de-DE" sz="2800" dirty="0" smtClean="0">
                <a:solidFill>
                  <a:srgbClr val="800000"/>
                </a:solidFill>
              </a:rPr>
              <a:t>•		</a:t>
            </a:r>
            <a:r>
              <a:rPr lang="de-DE" sz="2800" dirty="0" err="1" smtClean="0">
                <a:solidFill>
                  <a:srgbClr val="800000"/>
                </a:solidFill>
              </a:rPr>
              <a:t>lexik</a:t>
            </a:r>
            <a:r>
              <a:rPr lang="de-DE" sz="2800" dirty="0" smtClean="0">
                <a:solidFill>
                  <a:srgbClr val="800000"/>
                </a:solidFill>
              </a:rPr>
              <a:t>. Stamm 1</a:t>
            </a:r>
            <a:r>
              <a:rPr lang="ru-RU" sz="2800" dirty="0" smtClean="0">
                <a:solidFill>
                  <a:srgbClr val="800000"/>
                </a:solidFill>
              </a:rPr>
              <a:t>, </a:t>
            </a:r>
            <a:r>
              <a:rPr lang="de-DE" sz="2800" i="1" dirty="0" err="1" smtClean="0">
                <a:solidFill>
                  <a:srgbClr val="800000"/>
                </a:solidFill>
              </a:rPr>
              <a:t>stroi</a:t>
            </a:r>
            <a:r>
              <a:rPr lang="ru-RU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800000"/>
                </a:solidFill>
              </a:rPr>
              <a:t>•		</a:t>
            </a:r>
            <a:r>
              <a:rPr lang="de-DE" sz="2800" dirty="0" err="1" smtClean="0">
                <a:solidFill>
                  <a:srgbClr val="800000"/>
                </a:solidFill>
              </a:rPr>
              <a:t>lexik</a:t>
            </a:r>
            <a:r>
              <a:rPr lang="de-DE" sz="2800" dirty="0" smtClean="0">
                <a:solidFill>
                  <a:srgbClr val="800000"/>
                </a:solidFill>
              </a:rPr>
              <a:t>. Stamm 2, </a:t>
            </a:r>
            <a:r>
              <a:rPr lang="ru-RU" sz="2800" i="1" dirty="0" err="1" smtClean="0">
                <a:solidFill>
                  <a:srgbClr val="800000"/>
                </a:solidFill>
              </a:rPr>
              <a:t>перестрои</a:t>
            </a:r>
            <a:r>
              <a:rPr lang="de-DE" sz="2800" i="1" dirty="0" smtClean="0">
                <a:solidFill>
                  <a:srgbClr val="800000"/>
                </a:solidFill>
              </a:rPr>
              <a:t>-</a:t>
            </a:r>
            <a:endParaRPr lang="de-DE" sz="2800" dirty="0" smtClean="0">
              <a:solidFill>
                <a:srgbClr val="8000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FF6600"/>
                </a:solidFill>
              </a:rPr>
              <a:t>•</a:t>
            </a:r>
            <a:r>
              <a:rPr lang="de-DE" sz="2800" dirty="0">
                <a:solidFill>
                  <a:srgbClr val="FF6600"/>
                </a:solidFill>
              </a:rPr>
              <a:t>	</a:t>
            </a:r>
            <a:r>
              <a:rPr lang="de-DE" sz="2800" dirty="0" smtClean="0">
                <a:solidFill>
                  <a:srgbClr val="FF6600"/>
                </a:solidFill>
              </a:rPr>
              <a:t>	</a:t>
            </a:r>
            <a:r>
              <a:rPr lang="pl-PL" sz="2800" dirty="0" err="1" smtClean="0">
                <a:solidFill>
                  <a:srgbClr val="FF6600"/>
                </a:solidFill>
              </a:rPr>
              <a:t>grammat</a:t>
            </a:r>
            <a:r>
              <a:rPr lang="pl-PL" sz="2800" dirty="0" smtClean="0">
                <a:solidFill>
                  <a:srgbClr val="FF6600"/>
                </a:solidFill>
              </a:rPr>
              <a:t>. Stamm (</a:t>
            </a:r>
            <a:r>
              <a:rPr lang="pl-PL" sz="2800" dirty="0" err="1" smtClean="0">
                <a:solidFill>
                  <a:srgbClr val="FF6600"/>
                </a:solidFill>
              </a:rPr>
              <a:t>ipf</a:t>
            </a:r>
            <a:r>
              <a:rPr lang="pl-PL" sz="2800" dirty="0" smtClean="0">
                <a:solidFill>
                  <a:srgbClr val="FF6600"/>
                </a:solidFill>
              </a:rPr>
              <a:t>.)</a:t>
            </a:r>
            <a:r>
              <a:rPr lang="ru-RU" sz="2800" dirty="0" smtClean="0">
                <a:solidFill>
                  <a:srgbClr val="FF6600"/>
                </a:solidFill>
              </a:rPr>
              <a:t>, </a:t>
            </a:r>
            <a:r>
              <a:rPr lang="ru-RU" sz="2800" i="1" dirty="0" err="1" smtClean="0">
                <a:solidFill>
                  <a:srgbClr val="FF6600"/>
                </a:solidFill>
              </a:rPr>
              <a:t>перестраива</a:t>
            </a:r>
            <a:r>
              <a:rPr lang="de-DE" sz="2800" i="1" dirty="0" smtClean="0">
                <a:solidFill>
                  <a:srgbClr val="FF6600"/>
                </a:solidFill>
              </a:rPr>
              <a:t>-</a:t>
            </a:r>
            <a:endParaRPr lang="ru-RU" sz="2800" i="1" dirty="0" smtClean="0">
              <a:solidFill>
                <a:srgbClr val="FF6600"/>
              </a:solidFill>
            </a:endParaRPr>
          </a:p>
          <a:p>
            <a:pPr marL="548640" lvl="2" indent="0">
              <a:buNone/>
            </a:pPr>
            <a:r>
              <a:rPr lang="de-DE" sz="2800" dirty="0" smtClean="0">
                <a:solidFill>
                  <a:srgbClr val="FF6600"/>
                </a:solidFill>
              </a:rPr>
              <a:t>•</a:t>
            </a:r>
            <a:r>
              <a:rPr lang="ru-RU" sz="2800" dirty="0" smtClean="0">
                <a:solidFill>
                  <a:srgbClr val="FF6600"/>
                </a:solidFill>
              </a:rPr>
              <a:t>		</a:t>
            </a:r>
            <a:r>
              <a:rPr lang="de-DE" sz="2800" dirty="0" smtClean="0">
                <a:solidFill>
                  <a:srgbClr val="FF6600"/>
                </a:solidFill>
              </a:rPr>
              <a:t>Wortform,</a:t>
            </a:r>
            <a:r>
              <a:rPr lang="ru-RU" sz="2800" dirty="0" smtClean="0">
                <a:solidFill>
                  <a:srgbClr val="FF6600"/>
                </a:solidFill>
              </a:rPr>
              <a:t> </a:t>
            </a:r>
            <a:r>
              <a:rPr lang="ru-RU" sz="2800" i="1" dirty="0" smtClean="0">
                <a:solidFill>
                  <a:srgbClr val="FF6600"/>
                </a:solidFill>
              </a:rPr>
              <a:t>перестраивали </a:t>
            </a:r>
          </a:p>
          <a:p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1155937" y="3254962"/>
            <a:ext cx="0" cy="931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620889" y="2699926"/>
            <a:ext cx="553862" cy="460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56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654</Words>
  <Application>Microsoft Macintosh PowerPoint</Application>
  <PresentationFormat>Bildschirmpräsentation (4:3)</PresentationFormat>
  <Paragraphs>216</Paragraphs>
  <Slides>19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Klarheit</vt:lpstr>
      <vt:lpstr>Rekonstruktion der Funktionen Erläuterung zur Inzidenz:</vt:lpstr>
      <vt:lpstr>aspektuelle Routen</vt:lpstr>
      <vt:lpstr>Hinweis:</vt:lpstr>
      <vt:lpstr>Aspektrouten</vt:lpstr>
      <vt:lpstr>Lange Aspektroute</vt:lpstr>
      <vt:lpstr>Aspekt-Route</vt:lpstr>
      <vt:lpstr>Aspekt-Routen</vt:lpstr>
      <vt:lpstr>Aspekt-Routen</vt:lpstr>
      <vt:lpstr>Aspekt-Routen</vt:lpstr>
      <vt:lpstr>Aspekt-Routen</vt:lpstr>
      <vt:lpstr>Aspekt-Routen</vt:lpstr>
      <vt:lpstr>Aspekt-Routen</vt:lpstr>
      <vt:lpstr>Rekonstruktion der Funktionen</vt:lpstr>
      <vt:lpstr>Rekonstruktion der Funktionen</vt:lpstr>
      <vt:lpstr>Rekonstruktion der Funktionen</vt:lpstr>
      <vt:lpstr>Rekonstruktion der Funktionen</vt:lpstr>
      <vt:lpstr>Rekonstruktion der Funktionen</vt:lpstr>
      <vt:lpstr>Rekonstruktion der Funktionen</vt:lpstr>
      <vt:lpstr>Rekonstruktion der Funktionen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Aspekt-Routen</dc:title>
  <dc:creator>V. Lehmann</dc:creator>
  <cp:lastModifiedBy>V. Lehmann</cp:lastModifiedBy>
  <cp:revision>61</cp:revision>
  <dcterms:created xsi:type="dcterms:W3CDTF">2012-09-25T14:49:47Z</dcterms:created>
  <dcterms:modified xsi:type="dcterms:W3CDTF">2012-10-04T10:53:37Z</dcterms:modified>
</cp:coreProperties>
</file>